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8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67" r:id="rId10"/>
    <p:sldId id="268" r:id="rId11"/>
    <p:sldId id="269" r:id="rId12"/>
    <p:sldId id="258" r:id="rId13"/>
    <p:sldId id="259" r:id="rId14"/>
    <p:sldId id="260" r:id="rId15"/>
    <p:sldId id="262" r:id="rId16"/>
    <p:sldId id="261" r:id="rId17"/>
    <p:sldId id="263" r:id="rId18"/>
    <p:sldId id="264" r:id="rId19"/>
    <p:sldId id="265" r:id="rId20"/>
    <p:sldId id="266" r:id="rId21"/>
    <p:sldId id="257" r:id="rId22"/>
  </p:sldIdLst>
  <p:sldSz cx="9144000" cy="6858000" type="screen4x3"/>
  <p:notesSz cx="6805613" cy="99441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F8CAD72-9DE1-44EE-ACA2-36DFA3A21E61}" type="datetimeFigureOut">
              <a:rPr lang="nl-NL"/>
              <a:pPr>
                <a:defRPr/>
              </a:pPr>
              <a:t>8-2-2011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026162-23A4-41F1-8224-470BAB711BC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87C583-2EA3-4281-822C-919444BF59E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Is dit veel, weinig. </a:t>
            </a:r>
          </a:p>
        </p:txBody>
      </p:sp>
      <p:sp>
        <p:nvSpPr>
          <p:cNvPr id="3379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47E21E-7501-46C5-9037-9F2D542033DD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Moet dit naar 10 of 9?</a:t>
            </a:r>
          </a:p>
          <a:p>
            <a:pPr>
              <a:spcBef>
                <a:spcPct val="0"/>
              </a:spcBef>
            </a:pPr>
            <a:r>
              <a:rPr lang="nl-NL" smtClean="0"/>
              <a:t>Waar is de ruimte voor verbetering?</a:t>
            </a:r>
          </a:p>
        </p:txBody>
      </p:sp>
      <p:sp>
        <p:nvSpPr>
          <p:cNvPr id="3584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2444E9-55EA-4D17-8D96-3BD195A4C6AC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Hele hoopvolle stelling. Voor iedereen.</a:t>
            </a:r>
          </a:p>
        </p:txBody>
      </p:sp>
      <p:sp>
        <p:nvSpPr>
          <p:cNvPr id="37891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83F58E-A4FE-4DFD-8336-89BB0D5B2B89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Hoezo vier jaar? Waarom zo mild waarom geen 2?</a:t>
            </a:r>
          </a:p>
        </p:txBody>
      </p:sp>
      <p:sp>
        <p:nvSpPr>
          <p:cNvPr id="39939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C654FF-CE98-43C9-BD71-12FCF775939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Net uitgevers informatie 2 keer proberen te slijten in een andere vorm elk moment en 24/7</a:t>
            </a:r>
          </a:p>
        </p:txBody>
      </p:sp>
      <p:sp>
        <p:nvSpPr>
          <p:cNvPr id="41987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7CD7E9-B526-4014-8F74-FB088C392EAE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Stukken informatie? Halve woorden?</a:t>
            </a:r>
          </a:p>
        </p:txBody>
      </p:sp>
      <p:sp>
        <p:nvSpPr>
          <p:cNvPr id="4403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B25DFA-9F36-438D-93EC-A4B1C24DAB9A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Informatie is waardeloos, krijgt pas waarde binnen een context. Gelukkig het gaat niet over de hoogte van de prijs.</a:t>
            </a:r>
          </a:p>
        </p:txBody>
      </p:sp>
      <p:sp>
        <p:nvSpPr>
          <p:cNvPr id="4608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F04D75-3F94-4779-B473-C038FC8A6D46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Structureel innovatief anticiperen! De lat ligt hoog voor de uitgevers!</a:t>
            </a:r>
          </a:p>
        </p:txBody>
      </p:sp>
      <p:sp>
        <p:nvSpPr>
          <p:cNvPr id="48131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3E3C93-4402-4EA4-B4F0-AEBB87CB472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Hoe ziet een slechter geval eruit?</a:t>
            </a:r>
          </a:p>
        </p:txBody>
      </p:sp>
      <p:sp>
        <p:nvSpPr>
          <p:cNvPr id="50179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FEAE8B-7217-42C2-A537-50AEA1F0964D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Gelukkig wordt de oplossing nog steeds van de uitgever verwacht! Dat biedt hoop…</a:t>
            </a:r>
          </a:p>
        </p:txBody>
      </p:sp>
      <p:sp>
        <p:nvSpPr>
          <p:cNvPr id="52227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845070-A6DD-44BE-9410-714FC0565C1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Wat speelt er allemaal? Welke factoren zijn van belang? Even naar een hoger aggregatieniveau.</a:t>
            </a:r>
          </a:p>
        </p:txBody>
      </p:sp>
      <p:sp>
        <p:nvSpPr>
          <p:cNvPr id="17411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CC7660-2922-4410-8414-95E12A91E610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En zoals die het niet op orde hebben is er ook nog wat te doen voor u.</a:t>
            </a:r>
          </a:p>
        </p:txBody>
      </p:sp>
      <p:sp>
        <p:nvSpPr>
          <p:cNvPr id="5427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FA172F-D30E-4285-9CF9-42112BC29BFE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632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82B8B2-6818-4E29-B47E-2E158354FEFD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9459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1BB339-D5A9-462E-93DB-BC65EA90AD86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21507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3C22D5-FC98-4BA8-8EE2-10EC6C4D5300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Scribd social publishing site: 80% van de inkomsten gaan de auteur. Auteur kan tegen een veel lagere prijs boek aanbieden om dezelfde inkomsten te generen. Boek kost €40; 10% traditionele royalty; levert € 4,- op. Om dezelfde inkomsten te genereren kan auteur voor € 5 verkopen aanbieden op scribd.</a:t>
            </a:r>
          </a:p>
          <a:p>
            <a:pPr>
              <a:spcBef>
                <a:spcPct val="0"/>
              </a:spcBef>
            </a:pPr>
            <a:r>
              <a:rPr lang="nl-NL" smtClean="0"/>
              <a:t>Boom, Wolf Law, Den Hollander, BerghauserPont, DeLex, Celsus, Uitgeverij Paris, Licent</a:t>
            </a:r>
          </a:p>
        </p:txBody>
      </p:sp>
      <p:sp>
        <p:nvSpPr>
          <p:cNvPr id="2355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BAC46E-A200-42AD-B3A9-58EB7E6B7989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2560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387D32-87A3-4F99-9A5A-1285EC8E3890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Informatiecomponenten, metadata, dataformat, opmaak, verbindingen, relatie tussen componenten.</a:t>
            </a:r>
          </a:p>
          <a:p>
            <a:pPr>
              <a:spcBef>
                <a:spcPct val="0"/>
              </a:spcBef>
            </a:pPr>
            <a:r>
              <a:rPr lang="nl-NL" smtClean="0"/>
              <a:t>Fileren en uiteenrafelen</a:t>
            </a:r>
          </a:p>
          <a:p>
            <a:pPr>
              <a:spcBef>
                <a:spcPct val="0"/>
              </a:spcBef>
            </a:pPr>
            <a:r>
              <a:rPr lang="nl-NL" smtClean="0"/>
              <a:t>Creëren van aandeelhouderswaarde is niet altijd de ideale aanjager van innovatie</a:t>
            </a:r>
          </a:p>
          <a:p>
            <a:pPr>
              <a:spcBef>
                <a:spcPct val="0"/>
              </a:spcBef>
            </a:pPr>
            <a:r>
              <a:rPr lang="nl-NL" smtClean="0"/>
              <a:t>Ict gezien eenmaal een weg is ingeslagen is het lastig zich om te draaien</a:t>
            </a:r>
          </a:p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27651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B52143-9C6B-41EF-953A-13A485EC2987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Contentintegrators bedreiging voor traditionele uitgevers, verlies van contact met klanten</a:t>
            </a:r>
          </a:p>
          <a:p>
            <a:pPr>
              <a:spcBef>
                <a:spcPct val="0"/>
              </a:spcBef>
            </a:pPr>
            <a:r>
              <a:rPr lang="nl-NL" smtClean="0"/>
              <a:t>Van N naar X</a:t>
            </a:r>
          </a:p>
          <a:p>
            <a:pPr>
              <a:spcBef>
                <a:spcPct val="0"/>
              </a:spcBef>
            </a:pPr>
            <a:r>
              <a:rPr lang="nl-NL" smtClean="0"/>
              <a:t>Aansluiten bij de werkprocessen; community-actige: boek9</a:t>
            </a:r>
          </a:p>
          <a:p>
            <a:pPr>
              <a:spcBef>
                <a:spcPct val="0"/>
              </a:spcBef>
            </a:pPr>
            <a:r>
              <a:rPr lang="nl-NL" smtClean="0"/>
              <a:t>Licenties, alles in the clous, screens en devices</a:t>
            </a:r>
          </a:p>
        </p:txBody>
      </p:sp>
      <p:sp>
        <p:nvSpPr>
          <p:cNvPr id="29699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856C2B-0079-4248-B877-E4337F1A9D9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nl-NL" smtClean="0"/>
              <a:t>Waar staan we? Waar hebben we het over? Over tijd.  En tijd = geld. Hoeveel tijd is een advocaat kwijt met zoeken per dag?</a:t>
            </a:r>
          </a:p>
        </p:txBody>
      </p:sp>
      <p:sp>
        <p:nvSpPr>
          <p:cNvPr id="31747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E87F83-7B9B-44B9-BDD5-CFBBC89ADC9A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FCD06-95AF-4105-9DA9-CC7A0674FE5D}" type="datetimeFigureOut">
              <a:rPr lang="nl-NL"/>
              <a:pPr>
                <a:defRPr/>
              </a:pPr>
              <a:t>8-2-2011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19DDA-EBCC-4A99-A1C9-17F8DEC4CB0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9B0AE-2A42-4333-84C9-A5DAA3A5B6C5}" type="datetimeFigureOut">
              <a:rPr lang="nl-NL"/>
              <a:pPr>
                <a:defRPr/>
              </a:pPr>
              <a:t>8-2-2011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DEF4D-CE6C-4838-B9BB-1A091B99736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A771D-62BE-4E3F-A060-4844E922A3F8}" type="datetimeFigureOut">
              <a:rPr lang="nl-NL"/>
              <a:pPr>
                <a:defRPr/>
              </a:pPr>
              <a:t>8-2-2011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064C7-E5A3-41A6-B485-7A8EBEEEA11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A0B88-87D6-48B6-8B1C-0110A914E9BF}" type="datetimeFigureOut">
              <a:rPr lang="nl-NL"/>
              <a:pPr>
                <a:defRPr/>
              </a:pPr>
              <a:t>8-2-2011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7A6B7-4C6E-4874-A696-272CEC64BE9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5E9AB-3CC5-4A35-984A-54BAD62C5DE7}" type="datetimeFigureOut">
              <a:rPr lang="nl-NL"/>
              <a:pPr>
                <a:defRPr/>
              </a:pPr>
              <a:t>8-2-2011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B2BFD-9972-4074-9761-2A32BD0705F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51592-2D62-49C8-8D64-55D36BF11742}" type="datetimeFigureOut">
              <a:rPr lang="nl-NL"/>
              <a:pPr>
                <a:defRPr/>
              </a:pPr>
              <a:t>8-2-2011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AA853-8A52-45D6-A27D-7DEFBAE3906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04239-A2AC-42C9-AB7C-0CC5EFD58B82}" type="datetimeFigureOut">
              <a:rPr lang="nl-NL"/>
              <a:pPr>
                <a:defRPr/>
              </a:pPr>
              <a:t>8-2-2011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C66B3-76A4-4E24-B60B-861E3B19FE3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9F615-23D0-4D82-94C6-A83D928C3F62}" type="datetimeFigureOut">
              <a:rPr lang="nl-NL"/>
              <a:pPr>
                <a:defRPr/>
              </a:pPr>
              <a:t>8-2-2011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515A1-6BC1-4BE1-8C0F-F0C04780BE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E11C-55C3-43B0-B870-206E23A8683C}" type="datetimeFigureOut">
              <a:rPr lang="nl-NL"/>
              <a:pPr>
                <a:defRPr/>
              </a:pPr>
              <a:t>8-2-2011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08D8C-3D33-4084-85FC-B04BFBC7E52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F09A6-F4F9-47D8-BBD0-2FF6E4FB2EB5}" type="datetimeFigureOut">
              <a:rPr lang="nl-NL"/>
              <a:pPr>
                <a:defRPr/>
              </a:pPr>
              <a:t>8-2-2011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B826-7B6B-4C7E-A384-C79451867A7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F153-C18F-44FD-8C93-5B0A174DE9E3}" type="datetimeFigureOut">
              <a:rPr lang="nl-NL"/>
              <a:pPr>
                <a:defRPr/>
              </a:pPr>
              <a:t>8-2-2011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5DD2C-9D75-4C75-919A-E318C4A635D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0E5E87-1C13-45C6-B526-48FAC79298FC}" type="datetimeFigureOut">
              <a:rPr lang="nl-NL"/>
              <a:pPr>
                <a:defRPr/>
              </a:pPr>
              <a:t>8-2-2011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75690A-5DE0-4E1B-A67E-23011D3844D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214313"/>
            <a:ext cx="7786688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kstvak 1"/>
          <p:cNvSpPr txBox="1">
            <a:spLocks noChangeArrowheads="1"/>
          </p:cNvSpPr>
          <p:nvPr/>
        </p:nvSpPr>
        <p:spPr bwMode="auto">
          <a:xfrm>
            <a:off x="2286000" y="2828925"/>
            <a:ext cx="49291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7200">
                <a:latin typeface="Calibri" pitchFamily="34" charset="0"/>
              </a:rPr>
              <a:t>&lt;12 minuten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625" y="428625"/>
            <a:ext cx="8229600" cy="56435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dirty="0" smtClean="0"/>
              <a:t>Kantoor H is onderdeel van een Europese juridische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dirty="0" smtClean="0"/>
              <a:t>dienstverlener en belastingadviseur. Kantoor H heeft vier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dirty="0" smtClean="0"/>
              <a:t>kantoren. Binnen deze vier vestigingen zijn momenteel 200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dirty="0" smtClean="0"/>
              <a:t>juristen en Belastingadviseurs in dienst.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dirty="0"/>
              <a:t>	</a:t>
            </a:r>
            <a:r>
              <a:rPr lang="nl-NL" sz="2400" dirty="0" smtClean="0"/>
              <a:t>				</a:t>
            </a:r>
            <a:r>
              <a:rPr lang="nl-N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≈ 12 minuten per dag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dirty="0" smtClean="0"/>
              <a:t>Kantoor S heeft vier vestigingen in het noorden van Nederland. Bij kantoor S zijn momenteel 80 juristen werkzaam.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dirty="0"/>
              <a:t>	</a:t>
            </a:r>
            <a:r>
              <a:rPr lang="nl-NL" sz="2400" dirty="0" smtClean="0"/>
              <a:t>				</a:t>
            </a:r>
            <a:r>
              <a:rPr lang="nl-N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≈ 10 minuten per dag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66813"/>
            <a:ext cx="8229600" cy="45259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/>
              <a:t>Over vier jaar willen advocaten op elk </a:t>
            </a:r>
            <a:r>
              <a:rPr lang="nl-NL" dirty="0" smtClean="0"/>
              <a:t>gewenst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moment </a:t>
            </a:r>
            <a:r>
              <a:rPr lang="nl-NL" dirty="0"/>
              <a:t>24/7 kunnen beschikken over </a:t>
            </a:r>
            <a:r>
              <a:rPr lang="nl-NL" dirty="0" smtClean="0"/>
              <a:t>alle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relevante </a:t>
            </a:r>
            <a:r>
              <a:rPr lang="nl-NL" dirty="0"/>
              <a:t>informatie of stukken </a:t>
            </a:r>
            <a:r>
              <a:rPr lang="nl-NL" dirty="0" smtClean="0"/>
              <a:t>informatie,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beschikbaar </a:t>
            </a:r>
            <a:r>
              <a:rPr lang="nl-NL" dirty="0"/>
              <a:t>gesteld door de uitgever, op de </a:t>
            </a:r>
            <a:r>
              <a:rPr lang="nl-NL" dirty="0" smtClean="0"/>
              <a:t>wijze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waarop </a:t>
            </a:r>
            <a:r>
              <a:rPr lang="nl-NL" dirty="0"/>
              <a:t>de klant het wil en op een wijze waarbij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informatie </a:t>
            </a:r>
            <a:r>
              <a:rPr lang="nl-NL" dirty="0"/>
              <a:t>zelf </a:t>
            </a:r>
            <a:r>
              <a:rPr lang="nl-NL" dirty="0" err="1"/>
              <a:t>i.p.v</a:t>
            </a:r>
            <a:r>
              <a:rPr lang="nl-NL" dirty="0"/>
              <a:t> de vorm of drager leidend is voor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prijs</a:t>
            </a:r>
            <a:r>
              <a:rPr lang="nl-NL" dirty="0"/>
              <a:t>. De uitgever heeft geen begin van een idee </a:t>
            </a:r>
            <a:r>
              <a:rPr lang="nl-NL" dirty="0" smtClean="0"/>
              <a:t>hoe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hij/zij </a:t>
            </a:r>
            <a:r>
              <a:rPr lang="nl-NL" dirty="0"/>
              <a:t>hierop structureel innovatief zou </a:t>
            </a:r>
            <a:r>
              <a:rPr lang="nl-NL" dirty="0" smtClean="0"/>
              <a:t>moeten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anticiperen</a:t>
            </a:r>
            <a:r>
              <a:rPr lang="nl-NL" dirty="0"/>
              <a:t>. In het beste geval blijkt de uitgever </a:t>
            </a:r>
            <a:r>
              <a:rPr lang="nl-NL" dirty="0" smtClean="0"/>
              <a:t>papier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1:1 </a:t>
            </a:r>
            <a:r>
              <a:rPr lang="nl-NL" dirty="0"/>
              <a:t>te vertalen naar het scherm.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66813"/>
            <a:ext cx="8229600" cy="45259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/>
              <a:t>Over </a:t>
            </a:r>
            <a:r>
              <a:rPr lang="nl-NL" sz="4700" dirty="0">
                <a:solidFill>
                  <a:srgbClr val="FF0000"/>
                </a:solidFill>
              </a:rPr>
              <a:t>vier jaar </a:t>
            </a:r>
            <a:r>
              <a:rPr lang="nl-NL" dirty="0"/>
              <a:t>willen advocaten op elk </a:t>
            </a:r>
            <a:r>
              <a:rPr lang="nl-NL" dirty="0" smtClean="0"/>
              <a:t>gewenst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moment </a:t>
            </a:r>
            <a:r>
              <a:rPr lang="nl-NL" dirty="0"/>
              <a:t>24/7 kunnen beschikken over </a:t>
            </a:r>
            <a:r>
              <a:rPr lang="nl-NL" dirty="0" smtClean="0"/>
              <a:t>alle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relevante </a:t>
            </a:r>
            <a:r>
              <a:rPr lang="nl-NL" dirty="0"/>
              <a:t>informatie of stukken </a:t>
            </a:r>
            <a:r>
              <a:rPr lang="nl-NL" dirty="0" smtClean="0"/>
              <a:t>informatie,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beschikbaar </a:t>
            </a:r>
            <a:r>
              <a:rPr lang="nl-NL" dirty="0"/>
              <a:t>gesteld door de uitgever, op de </a:t>
            </a:r>
            <a:r>
              <a:rPr lang="nl-NL" dirty="0" smtClean="0"/>
              <a:t>wijze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waarop </a:t>
            </a:r>
            <a:r>
              <a:rPr lang="nl-NL" dirty="0"/>
              <a:t>de klant het wil en op een wijze waarbij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informatie </a:t>
            </a:r>
            <a:r>
              <a:rPr lang="nl-NL" dirty="0"/>
              <a:t>zelf </a:t>
            </a:r>
            <a:r>
              <a:rPr lang="nl-NL" dirty="0" err="1"/>
              <a:t>i.p.v</a:t>
            </a:r>
            <a:r>
              <a:rPr lang="nl-NL" dirty="0"/>
              <a:t> de vorm of drager leidend is voor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prijs</a:t>
            </a:r>
            <a:r>
              <a:rPr lang="nl-NL" dirty="0"/>
              <a:t>. De uitgever heeft geen begin van een idee </a:t>
            </a:r>
            <a:r>
              <a:rPr lang="nl-NL" dirty="0" smtClean="0"/>
              <a:t>hoe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hij/zij </a:t>
            </a:r>
            <a:r>
              <a:rPr lang="nl-NL" dirty="0"/>
              <a:t>hierop structureel innovatief zou </a:t>
            </a:r>
            <a:r>
              <a:rPr lang="nl-NL" dirty="0" smtClean="0"/>
              <a:t>moeten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anticiperen</a:t>
            </a:r>
            <a:r>
              <a:rPr lang="nl-NL" dirty="0"/>
              <a:t>. In het beste geval blijkt de uitgever </a:t>
            </a:r>
            <a:r>
              <a:rPr lang="nl-NL" dirty="0" smtClean="0"/>
              <a:t>papier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1:1 </a:t>
            </a:r>
            <a:r>
              <a:rPr lang="nl-NL" dirty="0"/>
              <a:t>te vertalen naar het scherm.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66813"/>
            <a:ext cx="8229600" cy="45259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/>
              <a:t>Over vier jaar willen advocaten op </a:t>
            </a:r>
            <a:r>
              <a:rPr lang="nl-NL" sz="4200" dirty="0">
                <a:solidFill>
                  <a:srgbClr val="FF0000"/>
                </a:solidFill>
              </a:rPr>
              <a:t>elk </a:t>
            </a:r>
            <a:r>
              <a:rPr lang="nl-NL" sz="4200" dirty="0" smtClean="0">
                <a:solidFill>
                  <a:srgbClr val="FF0000"/>
                </a:solidFill>
              </a:rPr>
              <a:t>gewenst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4200" dirty="0" smtClean="0">
                <a:solidFill>
                  <a:srgbClr val="FF0000"/>
                </a:solidFill>
              </a:rPr>
              <a:t>moment </a:t>
            </a:r>
            <a:r>
              <a:rPr lang="nl-NL" sz="4200" dirty="0">
                <a:solidFill>
                  <a:srgbClr val="FF0000"/>
                </a:solidFill>
              </a:rPr>
              <a:t>24/7</a:t>
            </a:r>
            <a:r>
              <a:rPr lang="nl-NL" dirty="0"/>
              <a:t> kunnen beschikken over </a:t>
            </a:r>
            <a:r>
              <a:rPr lang="nl-NL" dirty="0" smtClean="0"/>
              <a:t>alle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relevante </a:t>
            </a:r>
            <a:r>
              <a:rPr lang="nl-NL" dirty="0"/>
              <a:t>informatie of stukken </a:t>
            </a:r>
            <a:r>
              <a:rPr lang="nl-NL" dirty="0" smtClean="0"/>
              <a:t>informatie,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beschikbaar </a:t>
            </a:r>
            <a:r>
              <a:rPr lang="nl-NL" dirty="0"/>
              <a:t>gesteld door de uitgever, op de </a:t>
            </a:r>
            <a:r>
              <a:rPr lang="nl-NL" dirty="0" smtClean="0"/>
              <a:t>wijze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waarop </a:t>
            </a:r>
            <a:r>
              <a:rPr lang="nl-NL" dirty="0"/>
              <a:t>de klant het wil en op een wijze waarbij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informatie </a:t>
            </a:r>
            <a:r>
              <a:rPr lang="nl-NL" dirty="0"/>
              <a:t>zelf </a:t>
            </a:r>
            <a:r>
              <a:rPr lang="nl-NL" dirty="0" err="1"/>
              <a:t>i.p.v</a:t>
            </a:r>
            <a:r>
              <a:rPr lang="nl-NL" dirty="0"/>
              <a:t> de vorm of drager leidend is voor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prijs</a:t>
            </a:r>
            <a:r>
              <a:rPr lang="nl-NL" dirty="0"/>
              <a:t>. De uitgever heeft geen begin van een idee </a:t>
            </a:r>
            <a:r>
              <a:rPr lang="nl-NL" dirty="0" smtClean="0"/>
              <a:t>hoe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hij/zij </a:t>
            </a:r>
            <a:r>
              <a:rPr lang="nl-NL" dirty="0"/>
              <a:t>hierop structureel innovatief zou </a:t>
            </a:r>
            <a:r>
              <a:rPr lang="nl-NL" dirty="0" smtClean="0"/>
              <a:t>moeten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anticiperen</a:t>
            </a:r>
            <a:r>
              <a:rPr lang="nl-NL" dirty="0"/>
              <a:t>. In het beste geval blijkt de uitgever </a:t>
            </a:r>
            <a:r>
              <a:rPr lang="nl-NL" dirty="0" smtClean="0"/>
              <a:t>papier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1:1 </a:t>
            </a:r>
            <a:r>
              <a:rPr lang="nl-NL" dirty="0"/>
              <a:t>te vertalen naar het scherm.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66813"/>
            <a:ext cx="8229600" cy="45259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/>
              <a:t>Over vier jaar willen advocaten op elk </a:t>
            </a:r>
            <a:r>
              <a:rPr lang="nl-NL" dirty="0" smtClean="0"/>
              <a:t>gewenst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moment </a:t>
            </a:r>
            <a:r>
              <a:rPr lang="nl-NL" dirty="0"/>
              <a:t>24/7 kunnen beschikken over </a:t>
            </a:r>
            <a:r>
              <a:rPr lang="nl-NL" dirty="0" smtClean="0"/>
              <a:t>alle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relevante </a:t>
            </a:r>
            <a:r>
              <a:rPr lang="nl-NL" sz="3800" dirty="0">
                <a:solidFill>
                  <a:srgbClr val="FF0000"/>
                </a:solidFill>
              </a:rPr>
              <a:t>informatie of stukken </a:t>
            </a:r>
            <a:r>
              <a:rPr lang="nl-NL" sz="3800" dirty="0" smtClean="0">
                <a:solidFill>
                  <a:srgbClr val="FF0000"/>
                </a:solidFill>
              </a:rPr>
              <a:t>informatie</a:t>
            </a:r>
            <a:r>
              <a:rPr lang="nl-NL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beschikbaar </a:t>
            </a:r>
            <a:r>
              <a:rPr lang="nl-NL" dirty="0"/>
              <a:t>gesteld door de uitgever, op de </a:t>
            </a:r>
            <a:r>
              <a:rPr lang="nl-NL" dirty="0" smtClean="0"/>
              <a:t>wijze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waarop </a:t>
            </a:r>
            <a:r>
              <a:rPr lang="nl-NL" dirty="0"/>
              <a:t>de klant het wil en op een wijze waarbij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informatie </a:t>
            </a:r>
            <a:r>
              <a:rPr lang="nl-NL" dirty="0"/>
              <a:t>zelf </a:t>
            </a:r>
            <a:r>
              <a:rPr lang="nl-NL" dirty="0" err="1"/>
              <a:t>i.p.v</a:t>
            </a:r>
            <a:r>
              <a:rPr lang="nl-NL" dirty="0"/>
              <a:t> de vorm of drager leidend is voor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prijs</a:t>
            </a:r>
            <a:r>
              <a:rPr lang="nl-NL" dirty="0"/>
              <a:t>. De uitgever heeft geen begin van een idee </a:t>
            </a:r>
            <a:r>
              <a:rPr lang="nl-NL" dirty="0" smtClean="0"/>
              <a:t>hoe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hij/zij </a:t>
            </a:r>
            <a:r>
              <a:rPr lang="nl-NL" dirty="0"/>
              <a:t>hierop structureel innovatief zou </a:t>
            </a:r>
            <a:r>
              <a:rPr lang="nl-NL" dirty="0" smtClean="0"/>
              <a:t>moeten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anticiperen</a:t>
            </a:r>
            <a:r>
              <a:rPr lang="nl-NL" dirty="0"/>
              <a:t>. In het beste geval blijkt de uitgever </a:t>
            </a:r>
            <a:r>
              <a:rPr lang="nl-NL" dirty="0" smtClean="0"/>
              <a:t>papier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1:1 </a:t>
            </a:r>
            <a:r>
              <a:rPr lang="nl-NL" dirty="0"/>
              <a:t>te vertalen naar het scherm.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66813"/>
            <a:ext cx="8229600" cy="4525962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/>
              <a:t>Over vier jaar willen advocaten op elk </a:t>
            </a:r>
            <a:r>
              <a:rPr lang="nl-NL" dirty="0" smtClean="0"/>
              <a:t>gewenst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moment </a:t>
            </a:r>
            <a:r>
              <a:rPr lang="nl-NL" dirty="0"/>
              <a:t>24/7 kunnen beschikken over </a:t>
            </a:r>
            <a:r>
              <a:rPr lang="nl-NL" dirty="0" smtClean="0"/>
              <a:t>alle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relevante </a:t>
            </a:r>
            <a:r>
              <a:rPr lang="nl-NL" dirty="0"/>
              <a:t>informatie of stukken </a:t>
            </a:r>
            <a:r>
              <a:rPr lang="nl-NL" dirty="0" smtClean="0"/>
              <a:t>informatie,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beschikbaar </a:t>
            </a:r>
            <a:r>
              <a:rPr lang="nl-NL" dirty="0"/>
              <a:t>gesteld door de uitgever, op de </a:t>
            </a:r>
            <a:r>
              <a:rPr lang="nl-NL" dirty="0" smtClean="0"/>
              <a:t>wijze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waarop </a:t>
            </a:r>
            <a:r>
              <a:rPr lang="nl-NL" dirty="0"/>
              <a:t>de klant het wil en op een wijze waarbij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3800" dirty="0" smtClean="0">
                <a:solidFill>
                  <a:srgbClr val="FF0000"/>
                </a:solidFill>
              </a:rPr>
              <a:t>informatie </a:t>
            </a:r>
            <a:r>
              <a:rPr lang="nl-NL" sz="3800" dirty="0">
                <a:solidFill>
                  <a:srgbClr val="FF0000"/>
                </a:solidFill>
              </a:rPr>
              <a:t>zelf </a:t>
            </a:r>
            <a:r>
              <a:rPr lang="nl-NL" dirty="0" err="1"/>
              <a:t>i.p.v</a:t>
            </a:r>
            <a:r>
              <a:rPr lang="nl-NL" dirty="0"/>
              <a:t> de vorm of drager </a:t>
            </a:r>
            <a:r>
              <a:rPr lang="nl-NL" sz="3800" dirty="0">
                <a:solidFill>
                  <a:srgbClr val="FF0000"/>
                </a:solidFill>
              </a:rPr>
              <a:t>leidend is voor </a:t>
            </a:r>
            <a:r>
              <a:rPr lang="nl-NL" sz="3800" dirty="0" smtClean="0">
                <a:solidFill>
                  <a:srgbClr val="FF0000"/>
                </a:solidFill>
              </a:rPr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3800" dirty="0" smtClean="0">
                <a:solidFill>
                  <a:srgbClr val="FF0000"/>
                </a:solidFill>
              </a:rPr>
              <a:t>prijs</a:t>
            </a:r>
            <a:r>
              <a:rPr lang="nl-NL" dirty="0"/>
              <a:t>. De uitgever heeft geen begin van een idee </a:t>
            </a:r>
            <a:r>
              <a:rPr lang="nl-NL" dirty="0" smtClean="0"/>
              <a:t>hoe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hij/zij </a:t>
            </a:r>
            <a:r>
              <a:rPr lang="nl-NL" dirty="0"/>
              <a:t>hierop structureel innovatief zou </a:t>
            </a:r>
            <a:r>
              <a:rPr lang="nl-NL" dirty="0" smtClean="0"/>
              <a:t>moeten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anticiperen</a:t>
            </a:r>
            <a:r>
              <a:rPr lang="nl-NL" dirty="0"/>
              <a:t>. In het beste geval blijkt de uitgever </a:t>
            </a:r>
            <a:r>
              <a:rPr lang="nl-NL" dirty="0" smtClean="0"/>
              <a:t>papier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1:1 </a:t>
            </a:r>
            <a:r>
              <a:rPr lang="nl-NL" dirty="0"/>
              <a:t>te vertalen naar het scherm.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66813"/>
            <a:ext cx="8229600" cy="45259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/>
              <a:t>Over vier jaar willen advocaten op elk </a:t>
            </a:r>
            <a:r>
              <a:rPr lang="nl-NL" dirty="0" smtClean="0"/>
              <a:t>gewenst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moment </a:t>
            </a:r>
            <a:r>
              <a:rPr lang="nl-NL" dirty="0"/>
              <a:t>24/7 kunnen beschikken over </a:t>
            </a:r>
            <a:r>
              <a:rPr lang="nl-NL" dirty="0" smtClean="0"/>
              <a:t>alle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relevante </a:t>
            </a:r>
            <a:r>
              <a:rPr lang="nl-NL" dirty="0"/>
              <a:t>informatie of stukken </a:t>
            </a:r>
            <a:r>
              <a:rPr lang="nl-NL" dirty="0" smtClean="0"/>
              <a:t>informatie,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beschikbaar </a:t>
            </a:r>
            <a:r>
              <a:rPr lang="nl-NL" dirty="0"/>
              <a:t>gesteld door de uitgever, op de </a:t>
            </a:r>
            <a:r>
              <a:rPr lang="nl-NL" dirty="0" smtClean="0"/>
              <a:t>wijze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waarop </a:t>
            </a:r>
            <a:r>
              <a:rPr lang="nl-NL" dirty="0"/>
              <a:t>de klant het wil en op een wijze waarbij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informatie </a:t>
            </a:r>
            <a:r>
              <a:rPr lang="nl-NL" dirty="0"/>
              <a:t>zelf </a:t>
            </a:r>
            <a:r>
              <a:rPr lang="nl-NL" dirty="0" err="1"/>
              <a:t>i.p.v</a:t>
            </a:r>
            <a:r>
              <a:rPr lang="nl-NL" dirty="0"/>
              <a:t> de vorm of drager leidend is voor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prijs</a:t>
            </a:r>
            <a:r>
              <a:rPr lang="nl-NL" dirty="0"/>
              <a:t>. De uitgever heeft geen begin van een idee </a:t>
            </a:r>
            <a:r>
              <a:rPr lang="nl-NL" dirty="0" smtClean="0"/>
              <a:t>hoe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hij/zij </a:t>
            </a:r>
            <a:r>
              <a:rPr lang="nl-NL" dirty="0"/>
              <a:t>hierop </a:t>
            </a:r>
            <a:r>
              <a:rPr lang="nl-NL" sz="3800" dirty="0">
                <a:solidFill>
                  <a:srgbClr val="FF0000"/>
                </a:solidFill>
              </a:rPr>
              <a:t>structureel innovatief </a:t>
            </a:r>
            <a:r>
              <a:rPr lang="nl-NL" dirty="0"/>
              <a:t>zou </a:t>
            </a:r>
            <a:r>
              <a:rPr lang="nl-NL" dirty="0" smtClean="0"/>
              <a:t>moeten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3800" dirty="0" smtClean="0">
                <a:solidFill>
                  <a:srgbClr val="FF0000"/>
                </a:solidFill>
              </a:rPr>
              <a:t>anticiperen</a:t>
            </a:r>
            <a:r>
              <a:rPr lang="nl-NL" dirty="0"/>
              <a:t>. In het beste geval blijkt de uitgever </a:t>
            </a:r>
            <a:r>
              <a:rPr lang="nl-NL" dirty="0" smtClean="0"/>
              <a:t>papier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1:1 </a:t>
            </a:r>
            <a:r>
              <a:rPr lang="nl-NL" dirty="0"/>
              <a:t>te vertalen naar het scherm.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66813"/>
            <a:ext cx="8229600" cy="45259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/>
              <a:t>Over vier jaar willen advocaten op elk </a:t>
            </a:r>
            <a:r>
              <a:rPr lang="nl-NL" dirty="0" smtClean="0"/>
              <a:t>gewenst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moment </a:t>
            </a:r>
            <a:r>
              <a:rPr lang="nl-NL" dirty="0"/>
              <a:t>24/7 kunnen beschikken over </a:t>
            </a:r>
            <a:r>
              <a:rPr lang="nl-NL" dirty="0" smtClean="0"/>
              <a:t>alle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relevante </a:t>
            </a:r>
            <a:r>
              <a:rPr lang="nl-NL" dirty="0"/>
              <a:t>informatie of stukken </a:t>
            </a:r>
            <a:r>
              <a:rPr lang="nl-NL" dirty="0" smtClean="0"/>
              <a:t>informatie,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beschikbaar </a:t>
            </a:r>
            <a:r>
              <a:rPr lang="nl-NL" dirty="0"/>
              <a:t>gesteld door de uitgever, op de </a:t>
            </a:r>
            <a:r>
              <a:rPr lang="nl-NL" dirty="0" smtClean="0"/>
              <a:t>wijze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waarop </a:t>
            </a:r>
            <a:r>
              <a:rPr lang="nl-NL" dirty="0"/>
              <a:t>de klant het wil en op een wijze waarbij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informatie </a:t>
            </a:r>
            <a:r>
              <a:rPr lang="nl-NL" dirty="0"/>
              <a:t>zelf </a:t>
            </a:r>
            <a:r>
              <a:rPr lang="nl-NL" dirty="0" err="1"/>
              <a:t>i.p.v</a:t>
            </a:r>
            <a:r>
              <a:rPr lang="nl-NL" dirty="0"/>
              <a:t> de vorm of drager leidend is voor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prijs</a:t>
            </a:r>
            <a:r>
              <a:rPr lang="nl-NL" dirty="0"/>
              <a:t>. De uitgever heeft geen begin van een idee </a:t>
            </a:r>
            <a:r>
              <a:rPr lang="nl-NL" dirty="0" smtClean="0"/>
              <a:t>hoe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hij/zij </a:t>
            </a:r>
            <a:r>
              <a:rPr lang="nl-NL" dirty="0"/>
              <a:t>hierop structureel innovatief zou </a:t>
            </a:r>
            <a:r>
              <a:rPr lang="nl-NL" dirty="0" smtClean="0"/>
              <a:t>moeten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anticiperen</a:t>
            </a:r>
            <a:r>
              <a:rPr lang="nl-NL" dirty="0"/>
              <a:t>. </a:t>
            </a:r>
            <a:r>
              <a:rPr lang="nl-NL" sz="3600" dirty="0">
                <a:solidFill>
                  <a:srgbClr val="FF0000"/>
                </a:solidFill>
              </a:rPr>
              <a:t>In het beste geval </a:t>
            </a:r>
            <a:r>
              <a:rPr lang="nl-NL" dirty="0"/>
              <a:t>blijkt de uitgever </a:t>
            </a:r>
            <a:r>
              <a:rPr lang="nl-NL" dirty="0" smtClean="0"/>
              <a:t>papier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1:1 </a:t>
            </a:r>
            <a:r>
              <a:rPr lang="nl-NL" dirty="0"/>
              <a:t>te vertalen naar het scherm.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66813"/>
            <a:ext cx="8229600" cy="45259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/>
              <a:t>Over vier jaar willen advocaten op elk </a:t>
            </a:r>
            <a:r>
              <a:rPr lang="nl-NL" dirty="0" smtClean="0"/>
              <a:t>gewenst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moment </a:t>
            </a:r>
            <a:r>
              <a:rPr lang="nl-NL" dirty="0"/>
              <a:t>24/7 kunnen beschikken over </a:t>
            </a:r>
            <a:r>
              <a:rPr lang="nl-NL" dirty="0" smtClean="0"/>
              <a:t>alle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relevante </a:t>
            </a:r>
            <a:r>
              <a:rPr lang="nl-NL" dirty="0"/>
              <a:t>informatie of stukken </a:t>
            </a:r>
            <a:r>
              <a:rPr lang="nl-NL" dirty="0" smtClean="0"/>
              <a:t>informatie,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3800" dirty="0" smtClean="0">
                <a:solidFill>
                  <a:srgbClr val="FF0000"/>
                </a:solidFill>
              </a:rPr>
              <a:t>beschikbaar </a:t>
            </a:r>
            <a:r>
              <a:rPr lang="nl-NL" sz="3800" dirty="0">
                <a:solidFill>
                  <a:srgbClr val="FF0000"/>
                </a:solidFill>
              </a:rPr>
              <a:t>gesteld door de uitgever</a:t>
            </a:r>
            <a:r>
              <a:rPr lang="nl-NL" dirty="0"/>
              <a:t>, op de </a:t>
            </a:r>
            <a:r>
              <a:rPr lang="nl-NL" dirty="0" smtClean="0"/>
              <a:t>wijze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waarop </a:t>
            </a:r>
            <a:r>
              <a:rPr lang="nl-NL" dirty="0"/>
              <a:t>de klant het wil en op een wijze waarbij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informatie </a:t>
            </a:r>
            <a:r>
              <a:rPr lang="nl-NL" dirty="0"/>
              <a:t>zelf </a:t>
            </a:r>
            <a:r>
              <a:rPr lang="nl-NL" dirty="0" err="1"/>
              <a:t>i.p.v</a:t>
            </a:r>
            <a:r>
              <a:rPr lang="nl-NL" dirty="0"/>
              <a:t> de vorm of drager leidend is voor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prijs</a:t>
            </a:r>
            <a:r>
              <a:rPr lang="nl-NL" dirty="0"/>
              <a:t>. De uitgever heeft geen begin van een idee </a:t>
            </a:r>
            <a:r>
              <a:rPr lang="nl-NL" dirty="0" smtClean="0"/>
              <a:t>hoe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hij/zij </a:t>
            </a:r>
            <a:r>
              <a:rPr lang="nl-NL" dirty="0"/>
              <a:t>hierop structureel innovatief zou </a:t>
            </a:r>
            <a:r>
              <a:rPr lang="nl-NL" dirty="0" smtClean="0"/>
              <a:t>moeten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anticiperen</a:t>
            </a:r>
            <a:r>
              <a:rPr lang="nl-NL" dirty="0"/>
              <a:t>. In het beste geval blijkt de uitgever </a:t>
            </a:r>
            <a:r>
              <a:rPr lang="nl-NL" dirty="0" smtClean="0"/>
              <a:t>papier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1:1 </a:t>
            </a:r>
            <a:r>
              <a:rPr lang="nl-NL" dirty="0"/>
              <a:t>te vertalen naar het scherm.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3286125" y="2571750"/>
            <a:ext cx="2428875" cy="15716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Uitgevers</a:t>
            </a:r>
            <a:endParaRPr lang="nl-NL" sz="24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3286125" y="285750"/>
            <a:ext cx="2428875" cy="15716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Potentiële toetreders</a:t>
            </a:r>
          </a:p>
        </p:txBody>
      </p:sp>
      <p:sp>
        <p:nvSpPr>
          <p:cNvPr id="6" name="Rechthoek 5"/>
          <p:cNvSpPr/>
          <p:nvPr/>
        </p:nvSpPr>
        <p:spPr>
          <a:xfrm>
            <a:off x="6500813" y="2571750"/>
            <a:ext cx="2428875" cy="15716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Afnemers</a:t>
            </a:r>
          </a:p>
        </p:txBody>
      </p:sp>
      <p:sp>
        <p:nvSpPr>
          <p:cNvPr id="7" name="Rechthoek 6"/>
          <p:cNvSpPr/>
          <p:nvPr/>
        </p:nvSpPr>
        <p:spPr>
          <a:xfrm>
            <a:off x="3286125" y="4786313"/>
            <a:ext cx="2428875" cy="15716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Substituten</a:t>
            </a:r>
          </a:p>
        </p:txBody>
      </p:sp>
      <p:sp>
        <p:nvSpPr>
          <p:cNvPr id="8" name="Rechthoek 7"/>
          <p:cNvSpPr/>
          <p:nvPr/>
        </p:nvSpPr>
        <p:spPr>
          <a:xfrm>
            <a:off x="71438" y="2571750"/>
            <a:ext cx="2428875" cy="15716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Leveranciers</a:t>
            </a:r>
          </a:p>
        </p:txBody>
      </p:sp>
      <p:cxnSp>
        <p:nvCxnSpPr>
          <p:cNvPr id="10" name="Rechte verbindingslijn met pijl 9"/>
          <p:cNvCxnSpPr>
            <a:stCxn id="5" idx="2"/>
            <a:endCxn id="4" idx="0"/>
          </p:cNvCxnSpPr>
          <p:nvPr/>
        </p:nvCxnSpPr>
        <p:spPr>
          <a:xfrm rot="5400000">
            <a:off x="4142581" y="2213769"/>
            <a:ext cx="714375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>
            <a:stCxn id="6" idx="1"/>
            <a:endCxn id="4" idx="3"/>
          </p:cNvCxnSpPr>
          <p:nvPr/>
        </p:nvCxnSpPr>
        <p:spPr>
          <a:xfrm rot="10800000">
            <a:off x="5715000" y="3357563"/>
            <a:ext cx="785813" cy="15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>
            <a:stCxn id="7" idx="0"/>
            <a:endCxn id="4" idx="2"/>
          </p:cNvCxnSpPr>
          <p:nvPr/>
        </p:nvCxnSpPr>
        <p:spPr>
          <a:xfrm rot="5400000" flipH="1" flipV="1">
            <a:off x="4178300" y="4465638"/>
            <a:ext cx="642937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>
            <a:stCxn id="8" idx="3"/>
            <a:endCxn id="4" idx="1"/>
          </p:cNvCxnSpPr>
          <p:nvPr/>
        </p:nvCxnSpPr>
        <p:spPr>
          <a:xfrm>
            <a:off x="2500313" y="3357563"/>
            <a:ext cx="785812" cy="15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66813"/>
            <a:ext cx="8229600" cy="45259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/>
              <a:t>Over vier jaar willen advocaten op elk </a:t>
            </a:r>
            <a:r>
              <a:rPr lang="nl-NL" dirty="0" smtClean="0"/>
              <a:t>gewenst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moment </a:t>
            </a:r>
            <a:r>
              <a:rPr lang="nl-NL" dirty="0"/>
              <a:t>24/7 kunnen beschikken over </a:t>
            </a:r>
            <a:r>
              <a:rPr lang="nl-NL" dirty="0" smtClean="0"/>
              <a:t>alle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relevante </a:t>
            </a:r>
            <a:r>
              <a:rPr lang="nl-NL" dirty="0"/>
              <a:t>informatie of stukken </a:t>
            </a:r>
            <a:r>
              <a:rPr lang="nl-NL" dirty="0" smtClean="0"/>
              <a:t>informatie,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beschikbaar </a:t>
            </a:r>
            <a:r>
              <a:rPr lang="nl-NL" dirty="0"/>
              <a:t>gesteld door de uitgever, op de </a:t>
            </a:r>
            <a:r>
              <a:rPr lang="nl-NL" dirty="0" smtClean="0"/>
              <a:t>wijze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waarop </a:t>
            </a:r>
            <a:r>
              <a:rPr lang="nl-NL" dirty="0"/>
              <a:t>de klant het wil en op een wijze waarbij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informatie </a:t>
            </a:r>
            <a:r>
              <a:rPr lang="nl-NL" dirty="0"/>
              <a:t>zelf </a:t>
            </a:r>
            <a:r>
              <a:rPr lang="nl-NL" dirty="0" err="1"/>
              <a:t>i.p.v</a:t>
            </a:r>
            <a:r>
              <a:rPr lang="nl-NL" dirty="0"/>
              <a:t> de vorm of drager leidend is voor </a:t>
            </a:r>
            <a:r>
              <a:rPr lang="nl-NL" dirty="0" smtClean="0"/>
              <a:t>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prijs</a:t>
            </a:r>
            <a:r>
              <a:rPr lang="nl-NL" dirty="0"/>
              <a:t>. De uitgever heeft </a:t>
            </a:r>
            <a:r>
              <a:rPr lang="nl-NL" sz="3800" dirty="0">
                <a:solidFill>
                  <a:srgbClr val="FF0000"/>
                </a:solidFill>
              </a:rPr>
              <a:t>geen begin van een idee </a:t>
            </a:r>
            <a:r>
              <a:rPr lang="nl-NL" dirty="0" smtClean="0"/>
              <a:t>hoe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hij/zij </a:t>
            </a:r>
            <a:r>
              <a:rPr lang="nl-NL" dirty="0"/>
              <a:t>hierop structureel innovatief zou </a:t>
            </a:r>
            <a:r>
              <a:rPr lang="nl-NL" dirty="0" smtClean="0"/>
              <a:t>moeten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anticiperen</a:t>
            </a:r>
            <a:r>
              <a:rPr lang="nl-NL" dirty="0"/>
              <a:t>. In het beste geval blijkt de uitgever </a:t>
            </a:r>
            <a:r>
              <a:rPr lang="nl-NL" dirty="0" smtClean="0"/>
              <a:t>papier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1:1 </a:t>
            </a:r>
            <a:r>
              <a:rPr lang="nl-NL" dirty="0"/>
              <a:t>te vertalen naar het scherm.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Virtual Retinal Display</a:t>
            </a:r>
          </a:p>
        </p:txBody>
      </p:sp>
      <p:pic>
        <p:nvPicPr>
          <p:cNvPr id="55298" name="Tijdelijke aanduiding voor inhoud 3" descr="images.jpe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000250" y="2357438"/>
            <a:ext cx="1828800" cy="2495550"/>
          </a:xfrm>
        </p:spPr>
      </p:pic>
      <p:pic>
        <p:nvPicPr>
          <p:cNvPr id="55299" name="Afbeelding 4" descr="index.jpe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0" y="2428875"/>
            <a:ext cx="1855788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Nadruk op wetenschap versus vakinformatie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Engelstalig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Open </a:t>
            </a:r>
            <a:r>
              <a:rPr lang="nl-NL" dirty="0" err="1" smtClean="0"/>
              <a:t>source</a:t>
            </a:r>
            <a:endParaRPr lang="nl-N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Overheidsinformatie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Minder tijd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err="1" smtClean="0"/>
              <a:t>Selfpublishing</a:t>
            </a:r>
            <a:r>
              <a:rPr lang="nl-NL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Systematiek </a:t>
            </a:r>
            <a:r>
              <a:rPr lang="nl-NL" dirty="0" err="1" smtClean="0"/>
              <a:t>wetenschap-pelijke</a:t>
            </a:r>
            <a:r>
              <a:rPr lang="nl-NL" dirty="0" smtClean="0"/>
              <a:t> erkenning werkt remmend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00063" y="1643063"/>
            <a:ext cx="2428875" cy="15716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Leveranciers</a:t>
            </a:r>
          </a:p>
        </p:txBody>
      </p:sp>
      <p:cxnSp>
        <p:nvCxnSpPr>
          <p:cNvPr id="6" name="Rechte verbindingslijn met pijl 5"/>
          <p:cNvCxnSpPr>
            <a:stCxn id="5" idx="3"/>
          </p:cNvCxnSpPr>
          <p:nvPr/>
        </p:nvCxnSpPr>
        <p:spPr>
          <a:xfrm>
            <a:off x="2928938" y="2428875"/>
            <a:ext cx="78581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20482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nl-NL" smtClean="0"/>
          </a:p>
        </p:txBody>
      </p:sp>
      <p:sp>
        <p:nvSpPr>
          <p:cNvPr id="20483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smtClean="0"/>
              <a:t>Van rechtsgebied naar thema (energie, toezicht, sport)</a:t>
            </a:r>
          </a:p>
          <a:p>
            <a:r>
              <a:rPr lang="nl-NL" smtClean="0"/>
              <a:t>Me too</a:t>
            </a:r>
          </a:p>
          <a:p>
            <a:r>
              <a:rPr lang="nl-NL" smtClean="0"/>
              <a:t>Boek-ebook-app</a:t>
            </a:r>
          </a:p>
          <a:p>
            <a:r>
              <a:rPr lang="nl-NL" smtClean="0"/>
              <a:t>Overheid.nl</a:t>
            </a:r>
          </a:p>
          <a:p>
            <a:r>
              <a:rPr lang="nl-NL" smtClean="0"/>
              <a:t>Weblogs</a:t>
            </a:r>
          </a:p>
          <a:p>
            <a:r>
              <a:rPr lang="nl-NL" smtClean="0"/>
              <a:t>Wiki’s</a:t>
            </a:r>
          </a:p>
        </p:txBody>
      </p:sp>
      <p:sp>
        <p:nvSpPr>
          <p:cNvPr id="5" name="Rechthoek 4"/>
          <p:cNvSpPr/>
          <p:nvPr/>
        </p:nvSpPr>
        <p:spPr>
          <a:xfrm>
            <a:off x="2071688" y="4572000"/>
            <a:ext cx="2428875" cy="15716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Substituten</a:t>
            </a:r>
          </a:p>
        </p:txBody>
      </p:sp>
      <p:cxnSp>
        <p:nvCxnSpPr>
          <p:cNvPr id="6" name="Rechte verbindingslijn met pijl 5"/>
          <p:cNvCxnSpPr>
            <a:stCxn id="5" idx="0"/>
          </p:cNvCxnSpPr>
          <p:nvPr/>
        </p:nvCxnSpPr>
        <p:spPr>
          <a:xfrm rot="5400000" flipH="1" flipV="1">
            <a:off x="2963863" y="4251325"/>
            <a:ext cx="642938" cy="15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22530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22531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smtClean="0"/>
              <a:t>Google</a:t>
            </a:r>
          </a:p>
          <a:p>
            <a:r>
              <a:rPr lang="nl-NL" smtClean="0"/>
              <a:t>Scribd</a:t>
            </a:r>
          </a:p>
          <a:p>
            <a:r>
              <a:rPr lang="nl-NL" smtClean="0"/>
              <a:t>10 jaar 8 nieuwe uitgevers</a:t>
            </a:r>
          </a:p>
          <a:p>
            <a:r>
              <a:rPr lang="nl-NL" smtClean="0"/>
              <a:t>Content integrators</a:t>
            </a:r>
          </a:p>
        </p:txBody>
      </p:sp>
      <p:sp>
        <p:nvSpPr>
          <p:cNvPr id="5" name="Rechthoek 4"/>
          <p:cNvSpPr/>
          <p:nvPr/>
        </p:nvSpPr>
        <p:spPr>
          <a:xfrm>
            <a:off x="2000250" y="1643063"/>
            <a:ext cx="2428875" cy="15716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Potentiële toetreders</a:t>
            </a:r>
          </a:p>
        </p:txBody>
      </p:sp>
      <p:cxnSp>
        <p:nvCxnSpPr>
          <p:cNvPr id="6" name="Rechte verbindingslijn met pijl 5"/>
          <p:cNvCxnSpPr>
            <a:stCxn id="5" idx="2"/>
          </p:cNvCxnSpPr>
          <p:nvPr/>
        </p:nvCxnSpPr>
        <p:spPr>
          <a:xfrm rot="5400000">
            <a:off x="2856706" y="3571082"/>
            <a:ext cx="714375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24578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nl-NL" smtClean="0"/>
          </a:p>
        </p:txBody>
      </p:sp>
      <p:sp>
        <p:nvSpPr>
          <p:cNvPr id="24579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smtClean="0"/>
              <a:t>Kritisch</a:t>
            </a:r>
          </a:p>
          <a:p>
            <a:r>
              <a:rPr lang="nl-NL" smtClean="0"/>
              <a:t>Wantrouwend</a:t>
            </a:r>
          </a:p>
          <a:p>
            <a:r>
              <a:rPr lang="nl-NL" smtClean="0"/>
              <a:t>Tweedeling</a:t>
            </a:r>
          </a:p>
          <a:p>
            <a:r>
              <a:rPr lang="nl-NL" smtClean="0"/>
              <a:t>Uurtarief onder druk</a:t>
            </a:r>
          </a:p>
          <a:p>
            <a:r>
              <a:rPr lang="nl-NL" smtClean="0"/>
              <a:t>Traditioneel</a:t>
            </a:r>
          </a:p>
          <a:p>
            <a:r>
              <a:rPr lang="nl-NL" smtClean="0"/>
              <a:t>Level 2 max</a:t>
            </a:r>
          </a:p>
          <a:p>
            <a:r>
              <a:rPr lang="nl-NL" smtClean="0"/>
              <a:t>Locked in</a:t>
            </a:r>
          </a:p>
          <a:p>
            <a:r>
              <a:rPr lang="nl-NL" smtClean="0"/>
              <a:t>Prijsgericht</a:t>
            </a:r>
          </a:p>
        </p:txBody>
      </p:sp>
      <p:sp>
        <p:nvSpPr>
          <p:cNvPr id="5" name="Rechthoek 4"/>
          <p:cNvSpPr/>
          <p:nvPr/>
        </p:nvSpPr>
        <p:spPr>
          <a:xfrm>
            <a:off x="2071688" y="2928938"/>
            <a:ext cx="2428875" cy="15716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Afnemers</a:t>
            </a:r>
          </a:p>
        </p:txBody>
      </p:sp>
      <p:cxnSp>
        <p:nvCxnSpPr>
          <p:cNvPr id="6" name="Rechte verbindingslijn met pijl 5"/>
          <p:cNvCxnSpPr>
            <a:stCxn id="5" idx="1"/>
          </p:cNvCxnSpPr>
          <p:nvPr/>
        </p:nvCxnSpPr>
        <p:spPr>
          <a:xfrm rot="10800000">
            <a:off x="1285875" y="3714750"/>
            <a:ext cx="785813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2662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26627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smtClean="0"/>
              <a:t>Vertechnocratisering</a:t>
            </a:r>
          </a:p>
          <a:p>
            <a:r>
              <a:rPr lang="nl-NL" smtClean="0"/>
              <a:t>Kosten ↑</a:t>
            </a:r>
          </a:p>
          <a:p>
            <a:r>
              <a:rPr lang="nl-NL" smtClean="0"/>
              <a:t>Opbrengsten ↓</a:t>
            </a:r>
          </a:p>
          <a:p>
            <a:r>
              <a:rPr lang="nl-NL" smtClean="0"/>
              <a:t>Naar continue proces</a:t>
            </a:r>
          </a:p>
          <a:p>
            <a:r>
              <a:rPr lang="nl-NL" smtClean="0"/>
              <a:t>Imperfecte markt</a:t>
            </a:r>
          </a:p>
          <a:p>
            <a:endParaRPr lang="nl-NL" smtClean="0"/>
          </a:p>
        </p:txBody>
      </p:sp>
      <p:sp>
        <p:nvSpPr>
          <p:cNvPr id="5" name="Rechthoek 4"/>
          <p:cNvSpPr/>
          <p:nvPr/>
        </p:nvSpPr>
        <p:spPr>
          <a:xfrm>
            <a:off x="1214438" y="2357438"/>
            <a:ext cx="2428875" cy="15716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Uitgevers</a:t>
            </a:r>
            <a:endParaRPr lang="nl-NL" sz="24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" name="Rechte verbindingslijn met pijl 5"/>
          <p:cNvCxnSpPr>
            <a:endCxn id="5" idx="0"/>
          </p:cNvCxnSpPr>
          <p:nvPr/>
        </p:nvCxnSpPr>
        <p:spPr>
          <a:xfrm rot="5400000">
            <a:off x="2070894" y="1999457"/>
            <a:ext cx="714375" cy="15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>
            <a:endCxn id="5" idx="3"/>
          </p:cNvCxnSpPr>
          <p:nvPr/>
        </p:nvCxnSpPr>
        <p:spPr>
          <a:xfrm rot="10800000">
            <a:off x="3643313" y="3143250"/>
            <a:ext cx="78581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>
            <a:endCxn id="5" idx="2"/>
          </p:cNvCxnSpPr>
          <p:nvPr/>
        </p:nvCxnSpPr>
        <p:spPr>
          <a:xfrm rot="5400000" flipH="1" flipV="1">
            <a:off x="2106613" y="4251325"/>
            <a:ext cx="642938" cy="15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>
            <a:endCxn id="5" idx="1"/>
          </p:cNvCxnSpPr>
          <p:nvPr/>
        </p:nvCxnSpPr>
        <p:spPr>
          <a:xfrm>
            <a:off x="428625" y="3143250"/>
            <a:ext cx="785813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Terug naar de toekomst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err="1" smtClean="0"/>
              <a:t>Contentintegrators</a:t>
            </a:r>
            <a:r>
              <a:rPr lang="nl-NL" dirty="0" smtClean="0"/>
              <a:t>: </a:t>
            </a:r>
            <a:r>
              <a:rPr lang="nl-NL" dirty="0" err="1" smtClean="0"/>
              <a:t>battle</a:t>
            </a:r>
            <a:r>
              <a:rPr lang="nl-NL" dirty="0" smtClean="0"/>
              <a:t> of the </a:t>
            </a:r>
            <a:r>
              <a:rPr lang="nl-NL" dirty="0" err="1" smtClean="0"/>
              <a:t>giant</a:t>
            </a:r>
            <a:r>
              <a:rPr lang="nl-NL" dirty="0" smtClean="0"/>
              <a:t>(s)?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l-NL" dirty="0" smtClean="0"/>
              <a:t>Digitale </a:t>
            </a:r>
            <a:r>
              <a:rPr lang="nl-NL" dirty="0" err="1" smtClean="0"/>
              <a:t>contentportefolio</a:t>
            </a:r>
            <a:r>
              <a:rPr lang="nl-NL" dirty="0" smtClean="0"/>
              <a:t> integraal benaderen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Interne kennis delen, samenwerking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l-NL" dirty="0" smtClean="0"/>
              <a:t>Van </a:t>
            </a:r>
            <a:r>
              <a:rPr lang="nl-NL" dirty="0" err="1" smtClean="0"/>
              <a:t>dms</a:t>
            </a:r>
            <a:r>
              <a:rPr lang="nl-NL" dirty="0" smtClean="0"/>
              <a:t> naar km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Uitgever = dienstverlener, organisator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l-NL" dirty="0"/>
              <a:t>a</a:t>
            </a:r>
            <a:r>
              <a:rPr lang="nl-NL" dirty="0" smtClean="0"/>
              <a:t>uteur en eindgebruiker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l-NL" dirty="0"/>
              <a:t>v</a:t>
            </a:r>
            <a:r>
              <a:rPr lang="nl-NL" dirty="0" smtClean="0"/>
              <a:t>an content naar 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hthoek 2"/>
          <p:cNvSpPr>
            <a:spLocks noChangeArrowheads="1"/>
          </p:cNvSpPr>
          <p:nvPr/>
        </p:nvSpPr>
        <p:spPr bwMode="auto">
          <a:xfrm>
            <a:off x="714375" y="428625"/>
            <a:ext cx="7786688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800">
                <a:latin typeface="Calibri" pitchFamily="34" charset="0"/>
              </a:rPr>
              <a:t>Advocatenkantoor aan de Zuid-As. Er zijn in totaal meer dan 250 juristen in dienst, waarvan 140 juristen werkzaam zijn binnen de vestiging in Amsterdam</a:t>
            </a:r>
            <a:r>
              <a:rPr lang="nl-NL">
                <a:latin typeface="Calibri" pitchFamily="34" charset="0"/>
              </a:rPr>
              <a:t>.</a:t>
            </a:r>
          </a:p>
          <a:p>
            <a:endParaRPr lang="nl-NL">
              <a:latin typeface="Calibri" pitchFamily="34" charset="0"/>
            </a:endParaRPr>
          </a:p>
          <a:p>
            <a:r>
              <a:rPr lang="nl-NL" sz="2000">
                <a:latin typeface="Calibri" pitchFamily="34" charset="0"/>
              </a:rPr>
              <a:t>Hoeveel tijd is een advocaat per dag kwijt met zoeken?</a:t>
            </a:r>
          </a:p>
          <a:p>
            <a:r>
              <a:rPr lang="nl-NL"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1211</Words>
  <Application>Microsoft Office PowerPoint</Application>
  <PresentationFormat>On-screen Show (4:3)</PresentationFormat>
  <Paragraphs>201</Paragraphs>
  <Slides>21</Slides>
  <Notes>21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Ontwerpsjabloon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Calibri</vt:lpstr>
      <vt:lpstr>Arial</vt:lpstr>
      <vt:lpstr>Verdana</vt:lpstr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Terug naar de toekomst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Virtual Retinal Display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 </dc:creator>
  <cp:lastModifiedBy>p.vangaal</cp:lastModifiedBy>
  <cp:revision>48</cp:revision>
  <dcterms:created xsi:type="dcterms:W3CDTF">2011-01-16T11:20:29Z</dcterms:created>
  <dcterms:modified xsi:type="dcterms:W3CDTF">2011-02-08T07:02:03Z</dcterms:modified>
</cp:coreProperties>
</file>